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64" r:id="rId9"/>
    <p:sldId id="258" r:id="rId10"/>
    <p:sldId id="262" r:id="rId11"/>
    <p:sldId id="263" r:id="rId12"/>
    <p:sldId id="266" r:id="rId13"/>
    <p:sldId id="259" r:id="rId14"/>
    <p:sldId id="260" r:id="rId15"/>
    <p:sldId id="261" r:id="rId16"/>
    <p:sldId id="265" r:id="rId17"/>
    <p:sldId id="268" r:id="rId18"/>
    <p:sldId id="267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 varScale="1">
        <p:scale>
          <a:sx n="96" d="100"/>
          <a:sy n="96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F8D957-17D3-47A5-A8B9-DFAC37E6A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A59F21-5BF0-4CD2-B7B0-593E776FE0FD}" type="datetimeFigureOut">
              <a:rPr lang="en-US" smtClean="0"/>
              <a:pPr/>
              <a:t>9/12/2013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care.com/crowley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7772400" cy="4114800"/>
          </a:xfrm>
        </p:spPr>
        <p:txBody>
          <a:bodyPr/>
          <a:lstStyle/>
          <a:p>
            <a:r>
              <a:rPr lang="en-US" sz="6000" dirty="0" smtClean="0"/>
              <a:t>Overview </a:t>
            </a:r>
            <a:br>
              <a:rPr lang="en-US" sz="6000" dirty="0" smtClean="0"/>
            </a:br>
            <a:r>
              <a:rPr lang="en-US" sz="6000" dirty="0" smtClean="0"/>
              <a:t>of  CISD </a:t>
            </a:r>
            <a:br>
              <a:rPr lang="en-US" sz="6000" dirty="0" smtClean="0"/>
            </a:br>
            <a:r>
              <a:rPr lang="en-US" sz="6000" dirty="0" smtClean="0"/>
              <a:t>1 to 1 iPad </a:t>
            </a:r>
            <a:br>
              <a:rPr lang="en-US" sz="6000" dirty="0" smtClean="0"/>
            </a:br>
            <a:r>
              <a:rPr lang="en-US" sz="6000" dirty="0" smtClean="0"/>
              <a:t>Initiative</a:t>
            </a:r>
            <a:endParaRPr lang="en-US" sz="6000" dirty="0"/>
          </a:p>
        </p:txBody>
      </p:sp>
      <p:pic>
        <p:nvPicPr>
          <p:cNvPr id="6" name="Picture 5" descr="ipad ci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609600"/>
            <a:ext cx="3962400" cy="5827058"/>
          </a:xfrm>
          <a:prstGeom prst="rect">
            <a:avLst/>
          </a:prstGeom>
        </p:spPr>
      </p:pic>
      <p:pic>
        <p:nvPicPr>
          <p:cNvPr id="8" name="Picture 7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00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Appropriate Use</a:t>
            </a:r>
          </a:p>
          <a:p>
            <a:pPr algn="ctr"/>
            <a:r>
              <a:rPr lang="en-US" sz="3200" b="1" i="1" dirty="0" smtClean="0">
                <a:latin typeface="+mj-lt"/>
              </a:rPr>
              <a:t>Students will be able to:</a:t>
            </a:r>
          </a:p>
          <a:p>
            <a:pPr algn="ctr"/>
            <a:endParaRPr lang="en-US" sz="1600" b="1" i="1" dirty="0" smtClean="0"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Download and use digital textbooks </a:t>
            </a:r>
          </a:p>
          <a:p>
            <a:pPr marL="571500" indent="-571500"/>
            <a:r>
              <a:rPr lang="en-US" sz="2600" dirty="0" smtClean="0">
                <a:latin typeface="+mj-lt"/>
              </a:rPr>
              <a:t>	for some classes later this year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Use the iPad to research and complete work in class at teacher’s discretion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Make use of </a:t>
            </a:r>
            <a:r>
              <a:rPr lang="en-US" sz="2600" b="1" i="1" dirty="0" smtClean="0">
                <a:latin typeface="+mj-lt"/>
              </a:rPr>
              <a:t>My Big Campus </a:t>
            </a:r>
            <a:r>
              <a:rPr lang="en-US" sz="2600" dirty="0" smtClean="0">
                <a:latin typeface="+mj-lt"/>
              </a:rPr>
              <a:t>program to save files and communicate with teachers and classmates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Complete homework on the iPad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Download educational and school appropriate games and apps.</a:t>
            </a:r>
            <a:endParaRPr lang="en-US" sz="2600" dirty="0">
              <a:latin typeface="+mj-lt"/>
            </a:endParaRP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600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5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1"/>
            <a:ext cx="8153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Student Responsibility</a:t>
            </a:r>
          </a:p>
          <a:p>
            <a:pPr algn="ctr"/>
            <a:r>
              <a:rPr lang="en-US" sz="3600" dirty="0" smtClean="0">
                <a:latin typeface="+mj-lt"/>
              </a:rPr>
              <a:t>Students will be responsible for:</a:t>
            </a:r>
          </a:p>
          <a:p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Bringing the iPad fully charged to class each day</a:t>
            </a:r>
          </a:p>
          <a:p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Taking care and keeping up with the iPad</a:t>
            </a:r>
          </a:p>
          <a:p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Use the iPad in a responsible manner in compliance with the </a:t>
            </a:r>
            <a:r>
              <a:rPr lang="en-US" sz="2800" i="1" dirty="0" smtClean="0">
                <a:latin typeface="+mj-lt"/>
              </a:rPr>
              <a:t>CISD Student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i="1" dirty="0" smtClean="0">
                <a:latin typeface="+mj-lt"/>
              </a:rPr>
              <a:t>ode of Conduct</a:t>
            </a:r>
            <a:r>
              <a:rPr lang="en-US" sz="2800" dirty="0" smtClean="0">
                <a:latin typeface="+mj-lt"/>
              </a:rPr>
              <a:t> and the </a:t>
            </a:r>
          </a:p>
          <a:p>
            <a:pPr marL="285750" indent="-285750"/>
            <a:r>
              <a:rPr lang="en-US" sz="2800" i="1" dirty="0" smtClean="0">
                <a:latin typeface="+mj-lt"/>
              </a:rPr>
              <a:t>	CISD iPad Parent/Student Acceptable Use Policy</a:t>
            </a:r>
            <a:r>
              <a:rPr lang="en-US" sz="28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7924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What happens if…</a:t>
            </a:r>
          </a:p>
          <a:p>
            <a:pPr algn="ctr"/>
            <a:r>
              <a:rPr lang="en-US" sz="3200" dirty="0" smtClean="0">
                <a:latin typeface="+mj-lt"/>
              </a:rPr>
              <a:t>Students violate the CISD Student Code of Conduct or CISD iPad Agreement: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Student devices may be confiscated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 $15 fee must be paid for the iPad to be returned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Other consequences may be enforced by the </a:t>
            </a:r>
          </a:p>
          <a:p>
            <a:pPr algn="ctr"/>
            <a:r>
              <a:rPr lang="en-US" sz="2800" dirty="0" smtClean="0">
                <a:latin typeface="+mj-lt"/>
              </a:rPr>
              <a:t>Campus administration according to the </a:t>
            </a:r>
          </a:p>
          <a:p>
            <a:pPr algn="ctr"/>
            <a:r>
              <a:rPr lang="en-US" sz="2800" dirty="0" smtClean="0">
                <a:latin typeface="+mj-lt"/>
              </a:rPr>
              <a:t>Student Code of Conduct</a:t>
            </a: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8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85800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Secondary students in CISD will need to pay a technology fee.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4000" dirty="0" smtClean="0">
                <a:latin typeface="+mj-lt"/>
              </a:rPr>
              <a:t>The technology fee is due </a:t>
            </a:r>
          </a:p>
          <a:p>
            <a:pPr algn="ctr"/>
            <a:r>
              <a:rPr lang="en-US" sz="4000" dirty="0" smtClean="0">
                <a:latin typeface="+mj-lt"/>
              </a:rPr>
              <a:t>By October 15</a:t>
            </a:r>
            <a:r>
              <a:rPr lang="en-US" sz="4000" baseline="30000" dirty="0" smtClean="0">
                <a:latin typeface="+mj-lt"/>
              </a:rPr>
              <a:t>th</a:t>
            </a:r>
            <a:r>
              <a:rPr lang="en-US" sz="4000" dirty="0" smtClean="0">
                <a:latin typeface="+mj-lt"/>
              </a:rPr>
              <a:t>. </a:t>
            </a:r>
          </a:p>
          <a:p>
            <a:pPr algn="ctr"/>
            <a:endParaRPr lang="en-US" sz="3200" dirty="0">
              <a:latin typeface="+mj-lt"/>
            </a:endParaRPr>
          </a:p>
          <a:p>
            <a:pPr algn="ctr"/>
            <a:r>
              <a:rPr lang="en-US" sz="2800" dirty="0" smtClean="0">
                <a:latin typeface="+mj-lt"/>
              </a:rPr>
              <a:t>These prices are comparable to other districts in the </a:t>
            </a:r>
            <a:r>
              <a:rPr lang="en-US" sz="2800" dirty="0" err="1" smtClean="0">
                <a:latin typeface="+mj-lt"/>
              </a:rPr>
              <a:t>Metroplex</a:t>
            </a:r>
            <a:r>
              <a:rPr lang="en-US" sz="2800" dirty="0" smtClean="0">
                <a:latin typeface="+mj-lt"/>
              </a:rPr>
              <a:t> such as Mansfield ISD and Lewisville ISD.</a:t>
            </a: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7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858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Technology Fee</a:t>
            </a:r>
          </a:p>
          <a:p>
            <a:pPr algn="ctr"/>
            <a:r>
              <a:rPr lang="en-US" sz="4000" u="sng" dirty="0" smtClean="0">
                <a:latin typeface="+mj-lt"/>
              </a:rPr>
              <a:t>The technology fee includes:</a:t>
            </a:r>
          </a:p>
          <a:p>
            <a:pPr algn="ctr"/>
            <a:endParaRPr lang="en-US" sz="1200" u="sng" dirty="0" smtClean="0">
              <a:latin typeface="+mj-lt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Increased Internet usage costs on campus</a:t>
            </a:r>
          </a:p>
          <a:p>
            <a:pPr algn="ctr"/>
            <a:endParaRPr lang="en-US" sz="1200" dirty="0" smtClean="0">
              <a:latin typeface="+mj-lt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First time enrollment </a:t>
            </a:r>
          </a:p>
          <a:p>
            <a:pPr algn="ctr"/>
            <a:r>
              <a:rPr lang="en-US" sz="2800" dirty="0" smtClean="0">
                <a:latin typeface="+mj-lt"/>
              </a:rPr>
              <a:t>in the district’s Mobile Device Manager</a:t>
            </a:r>
          </a:p>
          <a:p>
            <a:pPr marL="571500" indent="-571500" algn="ctr">
              <a:buFont typeface="Arial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Additional expenses involved </a:t>
            </a:r>
          </a:p>
          <a:p>
            <a:pPr algn="ctr"/>
            <a:r>
              <a:rPr lang="en-US" sz="2800" dirty="0" smtClean="0">
                <a:latin typeface="+mj-lt"/>
              </a:rPr>
              <a:t>with iPad initiative</a:t>
            </a:r>
          </a:p>
          <a:p>
            <a:pPr algn="ctr"/>
            <a:endParaRPr lang="en-US" sz="1200" dirty="0" smtClean="0">
              <a:latin typeface="+mj-lt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Internet filtering service for both </a:t>
            </a:r>
          </a:p>
          <a:p>
            <a:pPr marL="571500" indent="-571500" algn="ctr"/>
            <a:r>
              <a:rPr lang="en-US" sz="2800" dirty="0" smtClean="0">
                <a:latin typeface="+mj-lt"/>
              </a:rPr>
              <a:t>school and home use.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4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8153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Technology Fee</a:t>
            </a:r>
          </a:p>
          <a:p>
            <a:pPr algn="ctr"/>
            <a:endParaRPr lang="en-US" sz="4600" b="1" dirty="0">
              <a:latin typeface="+mj-lt"/>
            </a:endParaRPr>
          </a:p>
          <a:p>
            <a:pPr algn="ctr"/>
            <a:endParaRPr lang="en-US" sz="4600" b="1" dirty="0" smtClean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To apply for Free/Reduced Lunch based on financial need please visit the link on the Crowley ISD website under Child Nutrition.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4000" dirty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sz="4000" dirty="0" smtClean="0">
              <a:latin typeface="+mj-lt"/>
            </a:endParaRPr>
          </a:p>
          <a:p>
            <a:pPr algn="ctr"/>
            <a:endParaRPr lang="en-US" sz="40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1895482"/>
              </p:ext>
            </p:extLst>
          </p:nvPr>
        </p:nvGraphicFramePr>
        <p:xfrm>
          <a:off x="533400" y="1371600"/>
          <a:ext cx="7543801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4342"/>
                <a:gridCol w="1366472"/>
                <a:gridCol w="1943187"/>
                <a:gridCol w="2209800"/>
              </a:tblGrid>
              <a:tr h="353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Fee</a:t>
                      </a:r>
                      <a:endParaRPr lang="en-US" sz="2000" kern="1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Standard</a:t>
                      </a:r>
                      <a:endParaRPr lang="en-US" sz="2000" kern="1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Reduced Lunch Scholarship</a:t>
                      </a:r>
                      <a:endParaRPr lang="en-US" sz="2000" kern="1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Free Lunch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>
                          <a:effectLst/>
                        </a:rPr>
                        <a:t>Scholarship</a:t>
                      </a:r>
                      <a:endParaRPr lang="en-US" sz="2000" kern="1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Annual Technology Fee</a:t>
                      </a:r>
                      <a:endParaRPr lang="en-US" sz="2000" kern="1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$50.00</a:t>
                      </a:r>
                      <a:endParaRPr lang="en-US" sz="2000" kern="1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$25.00</a:t>
                      </a:r>
                      <a:endParaRPr lang="en-US" sz="2000" kern="1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effectLst/>
                        </a:rPr>
                        <a:t>$10.00</a:t>
                      </a:r>
                      <a:endParaRPr lang="en-US" sz="2000" kern="1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6281621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16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7924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Insurance</a:t>
            </a:r>
          </a:p>
          <a:p>
            <a:pPr algn="ctr"/>
            <a:r>
              <a:rPr lang="en-US" sz="4000" dirty="0" smtClean="0">
                <a:latin typeface="+mj-lt"/>
              </a:rPr>
              <a:t>We recommend </a:t>
            </a:r>
            <a:r>
              <a:rPr lang="en-US" sz="4000" b="1" i="1" dirty="0" err="1" smtClean="0">
                <a:latin typeface="+mj-lt"/>
              </a:rPr>
              <a:t>GoCare</a:t>
            </a:r>
            <a:r>
              <a:rPr lang="en-US" sz="4000" b="1" i="1" dirty="0" smtClean="0">
                <a:latin typeface="+mj-lt"/>
              </a:rPr>
              <a:t> Insurance </a:t>
            </a:r>
            <a:r>
              <a:rPr lang="en-US" sz="4000" dirty="0" smtClean="0">
                <a:latin typeface="+mj-lt"/>
              </a:rPr>
              <a:t>for the devices.</a:t>
            </a:r>
          </a:p>
          <a:p>
            <a:pPr algn="ctr"/>
            <a:endParaRPr lang="en-US" sz="4000" dirty="0">
              <a:latin typeface="+mj-lt"/>
            </a:endParaRPr>
          </a:p>
          <a:p>
            <a:pPr algn="ctr"/>
            <a:endParaRPr lang="en-US" sz="4000" dirty="0" smtClean="0">
              <a:latin typeface="+mj-lt"/>
            </a:endParaRPr>
          </a:p>
          <a:p>
            <a:pPr algn="ctr"/>
            <a:endParaRPr lang="en-US" sz="4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3600" dirty="0" smtClean="0">
                <a:latin typeface="+mj-lt"/>
              </a:rPr>
              <a:t>Visit: </a:t>
            </a:r>
            <a:r>
              <a:rPr lang="en-US" sz="3600" b="1" dirty="0" smtClean="0">
                <a:latin typeface="+mj-lt"/>
                <a:hlinkClick r:id="rId2"/>
              </a:rPr>
              <a:t>www.gocare.com/crowley</a:t>
            </a:r>
            <a:endParaRPr lang="en-US" sz="3600" b="1" dirty="0" smtClean="0">
              <a:latin typeface="+mj-lt"/>
            </a:endParaRPr>
          </a:p>
          <a:p>
            <a:pPr algn="ctr"/>
            <a:r>
              <a:rPr lang="en-US" sz="3600" dirty="0" smtClean="0">
                <a:latin typeface="+mj-lt"/>
              </a:rPr>
              <a:t>For more information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7675408"/>
              </p:ext>
            </p:extLst>
          </p:nvPr>
        </p:nvGraphicFramePr>
        <p:xfrm>
          <a:off x="1333500" y="25146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Yearly Cost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Deductible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$32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$50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$34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$25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7924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What happens if…</a:t>
            </a:r>
          </a:p>
          <a:p>
            <a:pPr algn="ctr"/>
            <a:r>
              <a:rPr lang="en-US" sz="3600" dirty="0" smtClean="0">
                <a:latin typeface="+mj-lt"/>
              </a:rPr>
              <a:t>Students remove the MDM profiles: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Students will be charged $15 to reinstall the profiles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Other consequences may be enforced by the campus administration according to the Student Code of Conduct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Most importantly – the device is no longer safe or CIPA compliant.</a:t>
            </a:r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47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78566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What happens if…</a:t>
            </a:r>
          </a:p>
          <a:p>
            <a:pPr algn="ctr"/>
            <a:r>
              <a:rPr lang="en-US" sz="2400" dirty="0" smtClean="0">
                <a:latin typeface="+mj-lt"/>
              </a:rPr>
              <a:t>The iPad becomes lost or stolen: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400" i="1" dirty="0" smtClean="0">
                <a:latin typeface="+mj-lt"/>
              </a:rPr>
              <a:t>Students will then be required to purchase iPad insurance.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9209188"/>
              </p:ext>
            </p:extLst>
          </p:nvPr>
        </p:nvGraphicFramePr>
        <p:xfrm>
          <a:off x="381000" y="1600200"/>
          <a:ext cx="7620000" cy="3095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16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Standard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Reduced Lunch Scholarship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Free Lunch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Scholarship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</a:tr>
              <a:tr h="49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iPad </a:t>
                      </a:r>
                      <a:r>
                        <a:rPr lang="en-US" sz="1600" dirty="0">
                          <a:effectLst/>
                        </a:rPr>
                        <a:t>Replacement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</a:tr>
              <a:tr h="49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Cord Replacement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</a:tr>
              <a:tr h="49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Screen Replacement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</a:tr>
              <a:tr h="49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Case Replacement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</a:tr>
              <a:tr h="572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Various iPad Repairs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95" marR="30495" marT="0" marB="0" anchor="ctr"/>
                </a:tc>
              </a:tr>
            </a:tbl>
          </a:graphicData>
        </a:graphic>
      </p:graphicFrame>
      <p:pic>
        <p:nvPicPr>
          <p:cNvPr id="4" name="Picture 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7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You can pay the technology fee online in Family Access</a:t>
            </a:r>
            <a:endParaRPr lang="en-US" sz="3600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7951086" cy="288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7620000" cy="4800600"/>
          </a:xfrm>
        </p:spPr>
        <p:txBody>
          <a:bodyPr/>
          <a:lstStyle/>
          <a:p>
            <a:pPr algn="ctr"/>
            <a:r>
              <a:rPr lang="en-US" b="1" dirty="0" smtClean="0"/>
              <a:t>iPad Initiative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Who? </a:t>
            </a:r>
            <a:r>
              <a:rPr lang="en-US" sz="4000" dirty="0" smtClean="0"/>
              <a:t>Secondary students in CISD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What? </a:t>
            </a:r>
            <a:r>
              <a:rPr lang="en-US" sz="4000" dirty="0" smtClean="0"/>
              <a:t>iPad mini, military grade case, charger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When? </a:t>
            </a:r>
            <a:r>
              <a:rPr lang="en-US" sz="4000" dirty="0" smtClean="0"/>
              <a:t>Receive October 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-25</a:t>
            </a:r>
            <a:r>
              <a:rPr lang="en-US" sz="4000" baseline="30000" dirty="0" smtClean="0"/>
              <a:t>th </a:t>
            </a:r>
            <a:br>
              <a:rPr lang="en-US" sz="4000" baseline="30000" dirty="0" smtClean="0"/>
            </a:br>
            <a:r>
              <a:rPr lang="en-US" sz="4000" dirty="0" smtClean="0"/>
              <a:t>Return at end of the school year</a:t>
            </a:r>
            <a:br>
              <a:rPr lang="en-US" sz="4000" dirty="0" smtClean="0"/>
            </a:br>
            <a:r>
              <a:rPr lang="en-US" b="1" dirty="0" smtClean="0"/>
              <a:t>Where? </a:t>
            </a:r>
            <a:r>
              <a:rPr lang="en-US" sz="4000" dirty="0" smtClean="0"/>
              <a:t>For use at school and home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aseline="30000" dirty="0" smtClean="0"/>
              <a:t/>
            </a:r>
            <a:br>
              <a:rPr lang="en-US" sz="4000" baseline="30000" dirty="0" smtClean="0"/>
            </a:br>
            <a:r>
              <a:rPr lang="en-US" sz="4000" baseline="30000" dirty="0" smtClean="0"/>
              <a:t/>
            </a:r>
            <a:br>
              <a:rPr lang="en-US" sz="4000" baseline="30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600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1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81000"/>
            <a:ext cx="7620000" cy="6019800"/>
          </a:xfrm>
          <a:prstGeom prst="rect">
            <a:avLst/>
          </a:prstGeom>
        </p:spPr>
        <p:txBody>
          <a:bodyPr/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questions to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Bradley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Parker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Coordinator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Instructional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bcparker@crowley.k12.tx.us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200" b="1" i="1" dirty="0" smtClean="0"/>
              <a:t>Stacey Dudzinski </a:t>
            </a:r>
            <a:r>
              <a:rPr lang="en-US" sz="2200" dirty="0" smtClean="0"/>
              <a:t>North Crowley High School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s</a:t>
            </a:r>
            <a:r>
              <a:rPr lang="en-US" i="1" dirty="0" smtClean="0"/>
              <a:t>tacey.dudzinski@crowley.k12.tx.us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Tims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Crowley High School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c</a:t>
            </a:r>
            <a:r>
              <a:rPr lang="en-US" i="1" dirty="0" smtClean="0"/>
              <a:t>hris.tims@crowley.k12.tx.us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200" b="1" i="1" dirty="0" smtClean="0"/>
              <a:t>Donna Lorenson </a:t>
            </a:r>
            <a:r>
              <a:rPr lang="en-US" sz="2200" dirty="0" smtClean="0"/>
              <a:t>NC9th/CH9th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d</a:t>
            </a:r>
            <a:r>
              <a:rPr lang="en-US" i="1" dirty="0" smtClean="0"/>
              <a:t>onna.lorenson@crowley.k12.tx.us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Grijalva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 Stevens Middle School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t</a:t>
            </a:r>
            <a:r>
              <a:rPr lang="en-US" i="1" dirty="0" smtClean="0"/>
              <a:t>imothy.grijalva@crowley.k12.tx.us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200" b="1" i="1" dirty="0" smtClean="0"/>
              <a:t>Colby Howerton </a:t>
            </a:r>
            <a:r>
              <a:rPr lang="en-US" sz="2200" dirty="0" smtClean="0"/>
              <a:t>Crowley Middle School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c</a:t>
            </a:r>
            <a:r>
              <a:rPr lang="en-US" i="1" dirty="0" smtClean="0"/>
              <a:t>olby.howerton@crowley.k12.tx.us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Michelle Bothel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Summer Creek Middle School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m</a:t>
            </a:r>
            <a:r>
              <a:rPr lang="en-US" i="1" dirty="0" smtClean="0"/>
              <a:t>ichelle.bothel@crowley.k12.tx.us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en-US" sz="2200" dirty="0" smtClean="0"/>
          </a:p>
        </p:txBody>
      </p:sp>
      <p:pic>
        <p:nvPicPr>
          <p:cNvPr id="4" name="Picture 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7848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Did You Know?</a:t>
            </a:r>
          </a:p>
          <a:p>
            <a:endParaRPr lang="en-US" sz="3200" b="1" dirty="0" smtClean="0"/>
          </a:p>
          <a:p>
            <a:r>
              <a:rPr lang="en-US" sz="3200" dirty="0" smtClean="0"/>
              <a:t>The computer that guided the Apollo Space program …</a:t>
            </a:r>
          </a:p>
          <a:p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Weighed 77 pounds</a:t>
            </a:r>
          </a:p>
          <a:p>
            <a:pPr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Had 75 bytes of memory</a:t>
            </a:r>
          </a:p>
          <a:p>
            <a:pPr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 $150,000 in 1969 dollars </a:t>
            </a:r>
          </a:p>
          <a:p>
            <a:r>
              <a:rPr lang="en-US" sz="3200" i="1" dirty="0" smtClean="0"/>
              <a:t>	</a:t>
            </a:r>
            <a:r>
              <a:rPr lang="en-US" sz="2800" i="1" dirty="0" smtClean="0"/>
              <a:t>($993,012 today!)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7772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Did You Know?</a:t>
            </a:r>
          </a:p>
          <a:p>
            <a:endParaRPr lang="en-US" b="1" dirty="0" smtClean="0"/>
          </a:p>
          <a:p>
            <a:r>
              <a:rPr lang="en-US" sz="3200" dirty="0" smtClean="0"/>
              <a:t>The Apple iPad Mini …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Weighs less than 1 pound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Has 16 Gigabytes of memory</a:t>
            </a:r>
          </a:p>
          <a:p>
            <a:r>
              <a:rPr lang="en-US" sz="3200" dirty="0" smtClean="0"/>
              <a:t> 	</a:t>
            </a:r>
            <a:r>
              <a:rPr lang="en-US" sz="2800" i="1" dirty="0" smtClean="0"/>
              <a:t>a Gigabyte has 1,073,741,824 bytes!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Costs less than $350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iPad your child will use …</a:t>
            </a:r>
          </a:p>
          <a:p>
            <a:endParaRPr lang="en-US" sz="3200" dirty="0" smtClean="0"/>
          </a:p>
          <a:p>
            <a:r>
              <a:rPr lang="en-US" sz="3200" dirty="0" smtClean="0"/>
              <a:t>Is 100 times lighter …</a:t>
            </a:r>
          </a:p>
          <a:p>
            <a:endParaRPr lang="en-US" sz="3200" dirty="0" smtClean="0"/>
          </a:p>
          <a:p>
            <a:r>
              <a:rPr lang="en-US" sz="3200" dirty="0" smtClean="0"/>
              <a:t>Has 100,000 times more memory …</a:t>
            </a:r>
          </a:p>
          <a:p>
            <a:endParaRPr lang="en-US" sz="3200" dirty="0" smtClean="0"/>
          </a:p>
          <a:p>
            <a:r>
              <a:rPr lang="en-US" sz="3200" dirty="0" smtClean="0"/>
              <a:t>And costs 2,000 times less …</a:t>
            </a:r>
          </a:p>
          <a:p>
            <a:endParaRPr lang="en-US" sz="3200" dirty="0" smtClean="0"/>
          </a:p>
          <a:p>
            <a:r>
              <a:rPr lang="en-US" sz="3200" b="1" dirty="0" smtClean="0"/>
              <a:t>Than the computer that sent a man to the moon!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40804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Did You Know?</a:t>
            </a:r>
          </a:p>
          <a:p>
            <a:endParaRPr lang="en-US" sz="1000" dirty="0" smtClean="0"/>
          </a:p>
          <a:p>
            <a:r>
              <a:rPr lang="en-US" sz="3600" dirty="0" smtClean="0"/>
              <a:t>Ten years ago there was no ….</a:t>
            </a:r>
          </a:p>
          <a:p>
            <a:endParaRPr lang="en-US" dirty="0" smtClean="0"/>
          </a:p>
          <a:p>
            <a:r>
              <a:rPr lang="en-US" sz="3600" dirty="0" smtClean="0"/>
              <a:t>Twitter --- </a:t>
            </a:r>
            <a:r>
              <a:rPr lang="en-US" sz="3600" dirty="0" err="1" smtClean="0"/>
              <a:t>Facebook</a:t>
            </a:r>
            <a:r>
              <a:rPr lang="en-US" sz="3600" dirty="0" smtClean="0"/>
              <a:t> --- YouTube</a:t>
            </a:r>
          </a:p>
          <a:p>
            <a:endParaRPr lang="en-US" dirty="0" smtClean="0"/>
          </a:p>
          <a:p>
            <a:r>
              <a:rPr lang="en-US" sz="3600" dirty="0" smtClean="0"/>
              <a:t>What will exist </a:t>
            </a:r>
            <a:r>
              <a:rPr lang="en-US" sz="3600" b="1" dirty="0" smtClean="0"/>
              <a:t>Ten Years </a:t>
            </a:r>
            <a:r>
              <a:rPr lang="en-US" sz="3600" dirty="0" smtClean="0"/>
              <a:t>from now?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Of the students starting school today 65% will end up with jobs that </a:t>
            </a:r>
          </a:p>
          <a:p>
            <a:r>
              <a:rPr lang="en-US" sz="3600" b="1" i="1" dirty="0" smtClean="0"/>
              <a:t>haven’t been invented yet.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7772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Did You Know?</a:t>
            </a:r>
          </a:p>
          <a:p>
            <a:endParaRPr lang="en-US" sz="1600" dirty="0" smtClean="0"/>
          </a:p>
          <a:p>
            <a:r>
              <a:rPr lang="en-US" sz="2800" dirty="0" err="1" smtClean="0"/>
              <a:t>iPads</a:t>
            </a:r>
            <a:r>
              <a:rPr lang="en-US" sz="2800" dirty="0" smtClean="0"/>
              <a:t> make it easier for today’s students to study on the go.</a:t>
            </a:r>
          </a:p>
          <a:p>
            <a:endParaRPr lang="en-US" sz="1600" dirty="0" smtClean="0"/>
          </a:p>
          <a:p>
            <a:r>
              <a:rPr lang="en-US" sz="2800" dirty="0" smtClean="0"/>
              <a:t>Students that study with mobile devices ….</a:t>
            </a:r>
          </a:p>
          <a:p>
            <a:endParaRPr lang="en-US" sz="1600" dirty="0" smtClean="0"/>
          </a:p>
          <a:p>
            <a:r>
              <a:rPr lang="en-US" sz="2800" b="1" dirty="0" smtClean="0"/>
              <a:t>52% </a:t>
            </a:r>
            <a:r>
              <a:rPr lang="en-US" sz="2800" dirty="0" smtClean="0"/>
              <a:t>study in bed before getting up.</a:t>
            </a:r>
          </a:p>
          <a:p>
            <a:endParaRPr lang="en-US" sz="1600" dirty="0" smtClean="0"/>
          </a:p>
          <a:p>
            <a:r>
              <a:rPr lang="en-US" sz="2800" b="1" dirty="0" smtClean="0"/>
              <a:t>55% </a:t>
            </a:r>
            <a:r>
              <a:rPr lang="en-US" sz="2800" dirty="0" smtClean="0"/>
              <a:t>study while waiting in line</a:t>
            </a:r>
          </a:p>
          <a:p>
            <a:endParaRPr lang="en-US" sz="1600" dirty="0" smtClean="0"/>
          </a:p>
          <a:p>
            <a:r>
              <a:rPr lang="en-US" sz="2800" b="1" dirty="0" smtClean="0"/>
              <a:t>74% </a:t>
            </a:r>
            <a:r>
              <a:rPr lang="en-US" sz="2800" dirty="0" smtClean="0"/>
              <a:t>study while traveling</a:t>
            </a:r>
          </a:p>
          <a:p>
            <a:endParaRPr lang="en-US" sz="1600" dirty="0" smtClean="0"/>
          </a:p>
          <a:p>
            <a:r>
              <a:rPr lang="en-US" sz="2800" dirty="0" smtClean="0"/>
              <a:t>This means that student are no longer limited to the brick-and-mortar buildings to achieve an education. Learning will be a continual, daily process.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620000" cy="4876800"/>
          </a:xfrm>
        </p:spPr>
        <p:txBody>
          <a:bodyPr/>
          <a:lstStyle/>
          <a:p>
            <a:r>
              <a:rPr lang="en-US" dirty="0" smtClean="0"/>
              <a:t>The Crowley ISD iPad initiative will provide a greater level of educational enrichment and enhancement to current curriculum and the entire learning experience. </a:t>
            </a:r>
            <a:endParaRPr lang="en-US" dirty="0"/>
          </a:p>
        </p:txBody>
      </p:sp>
      <p:pic>
        <p:nvPicPr>
          <p:cNvPr id="3" name="Pictur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562600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8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"/>
            <a:ext cx="7543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+mj-lt"/>
              </a:rPr>
              <a:t>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Internet filter on campus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Internet filter on device at home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Child Internet Protection Act</a:t>
            </a:r>
            <a:endParaRPr lang="en-US" sz="3600" dirty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7 profiles </a:t>
            </a:r>
          </a:p>
          <a:p>
            <a:r>
              <a:rPr lang="en-US" sz="3200" dirty="0" smtClean="0">
                <a:latin typeface="+mj-lt"/>
              </a:rPr>
              <a:t>should be installed </a:t>
            </a:r>
          </a:p>
          <a:p>
            <a:r>
              <a:rPr lang="en-US" sz="3200" dirty="0" smtClean="0">
                <a:latin typeface="+mj-lt"/>
              </a:rPr>
              <a:t>at all times for filter.</a:t>
            </a:r>
            <a:endParaRPr lang="en-US" sz="32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2586842" cy="34491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886200" y="4419600"/>
            <a:ext cx="23622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562598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6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773</TotalTime>
  <Words>678</Words>
  <Application>Microsoft Office PowerPoint</Application>
  <PresentationFormat>On-screen Show (4:3)</PresentationFormat>
  <Paragraphs>206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Overview  of  CISD  1 to 1 iPad  Initiative</vt:lpstr>
      <vt:lpstr>iPad Initiative Who? Secondary students in CISD What? iPad mini, military grade case, charger When? Receive October 7th-25th  Return at end of the school year Where? For use at school and home    </vt:lpstr>
      <vt:lpstr>Slide 3</vt:lpstr>
      <vt:lpstr>Slide 4</vt:lpstr>
      <vt:lpstr>Slide 5</vt:lpstr>
      <vt:lpstr>Slide 6</vt:lpstr>
      <vt:lpstr>Slide 7</vt:lpstr>
      <vt:lpstr>The Crowley ISD iPad initiative will provide a greater level of educational enrichment and enhancement to current curriculum and the entire learning experience. </vt:lpstr>
      <vt:lpstr>Slide 9</vt:lpstr>
      <vt:lpstr>Slide 10</vt:lpstr>
      <vt:lpstr>Slide 11</vt:lpstr>
      <vt:lpstr>Slide 12</vt:lpstr>
      <vt:lpstr>Slide 13</vt:lpstr>
      <vt:lpstr>Slide 14</vt:lpstr>
      <vt:lpstr> </vt:lpstr>
      <vt:lpstr>Slide 16</vt:lpstr>
      <vt:lpstr>Slide 17</vt:lpstr>
      <vt:lpstr>Slide 18</vt:lpstr>
      <vt:lpstr>Slide 19</vt:lpstr>
      <vt:lpstr>Slide 20</vt:lpstr>
    </vt:vector>
  </TitlesOfParts>
  <Company>Crowley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CISD One-to-One iPad Initiative</dc:title>
  <dc:creator>Bothel, Michelle</dc:creator>
  <cp:lastModifiedBy>bcparker</cp:lastModifiedBy>
  <cp:revision>54</cp:revision>
  <dcterms:created xsi:type="dcterms:W3CDTF">2013-08-27T19:37:58Z</dcterms:created>
  <dcterms:modified xsi:type="dcterms:W3CDTF">2013-09-12T13:51:37Z</dcterms:modified>
</cp:coreProperties>
</file>